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0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84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849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212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413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42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860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871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115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35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89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60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13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24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79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073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07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265DC3-F68B-4F79-8F82-41D737A00BC8}" type="datetimeFigureOut">
              <a:rPr lang="en-IN" smtClean="0"/>
              <a:t>21-11-2025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6D9B-11D6-4050-8A83-E91B70F4C24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812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8A5E23-6669-4C8B-AE65-4BC738C1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0DF-84C4-4EA9-A8D1-C225D36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47750"/>
            <a:ext cx="5092906" cy="60959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BRANCHES TABLE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41F0F-4F56-4A98-A4BA-9B0F51D0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866" y="1781174"/>
            <a:ext cx="5084979" cy="4029076"/>
          </a:xfrm>
        </p:spPr>
        <p:txBody>
          <a:bodyPr>
            <a:no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Branches</a:t>
            </a:r>
            <a:r>
              <a:rPr lang="en-US" sz="1600" dirty="0"/>
              <a:t> table stores information about the physical branches of the bank.</a:t>
            </a:r>
          </a:p>
          <a:p>
            <a:endParaRPr lang="en-US" sz="1600" dirty="0"/>
          </a:p>
          <a:p>
            <a:r>
              <a:rPr lang="en-US" sz="1600" b="1" dirty="0"/>
              <a:t>Attributes: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BranchID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BranchName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BranchAddress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BranchPhone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Represents the bank’s physical presence and serves as a reference point for mapping accounts.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E5B7-FFE5-44B0-80AC-D05BF867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22" y="1914354"/>
            <a:ext cx="4534428" cy="389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0DF-84C4-4EA9-A8D1-C225D36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57226"/>
            <a:ext cx="5092906" cy="100012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ACCOUNTBRANCHES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41F0F-4F56-4A98-A4BA-9B0F51D0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866" y="1781173"/>
            <a:ext cx="5084979" cy="4286251"/>
          </a:xfrm>
        </p:spPr>
        <p:txBody>
          <a:bodyPr>
            <a:no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AccountBranches</a:t>
            </a:r>
            <a:r>
              <a:rPr lang="en-US" sz="1600" dirty="0"/>
              <a:t> table links each account to a specific bank branch.</a:t>
            </a:r>
          </a:p>
          <a:p>
            <a:endParaRPr lang="en-US" sz="1600" b="1" dirty="0"/>
          </a:p>
          <a:p>
            <a:r>
              <a:rPr lang="en-US" sz="1600" b="1" dirty="0"/>
              <a:t>Attributes: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AccountID (Foreign Key → Accounts.AccountID)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BranchID (Foreign Key → Branches.BranchID)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AssignmentDate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Defines where each account is maintained and supports branch-level account analytics.</a:t>
            </a:r>
          </a:p>
          <a:p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55903-9E2E-4F64-A897-516D5173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1781173"/>
            <a:ext cx="4819650" cy="40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4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0DF-84C4-4EA9-A8D1-C225D36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66800"/>
            <a:ext cx="5092906" cy="59055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LOANS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41F0F-4F56-4A98-A4BA-9B0F51D0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657350"/>
            <a:ext cx="5084979" cy="4991100"/>
          </a:xfrm>
        </p:spPr>
        <p:txBody>
          <a:bodyPr>
            <a:no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Loans</a:t>
            </a:r>
            <a:r>
              <a:rPr lang="en-US" sz="1600" dirty="0"/>
              <a:t> table manages the loan details of customers.</a:t>
            </a:r>
          </a:p>
          <a:p>
            <a:endParaRPr lang="en-US" sz="1600" dirty="0"/>
          </a:p>
          <a:p>
            <a:r>
              <a:rPr lang="en-US" sz="1600" b="1" dirty="0"/>
              <a:t>Attributes: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LoanID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CustomerID (Foreign Key → Customers.CustomerID)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LoanAmount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InterestRate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StartDate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EndDate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Used for loan analysis, financial calculations, and finding customers with significant liabilities.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A222C-EC39-46F3-8874-5D2E51B7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95" y="1657350"/>
            <a:ext cx="5172555" cy="4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766921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– Customers Table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317F-DFCD-44F0-879E-C9E0A627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2133600"/>
            <a:ext cx="5353050" cy="4048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D7CF4-79C6-4B30-8CE3-205C0A15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2133598"/>
            <a:ext cx="5981700" cy="404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95251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743073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1115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766921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– Accounts Table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94848-8B2D-4D7B-B3D0-A355B6C5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2026682"/>
            <a:ext cx="4077302" cy="4378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7F313-6743-4FFA-9C3A-900B14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78" y="2026682"/>
            <a:ext cx="5500972" cy="43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766921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- Transactions Table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90521B-B002-45E1-86D6-22BA305F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1" y="2026682"/>
            <a:ext cx="5305709" cy="4378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AC743-84BE-47CE-B3C1-1B68DEE6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6681"/>
            <a:ext cx="5725324" cy="43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766921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– Branches Table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2B2EE-81BB-4093-983E-1C26CC9B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2064781"/>
            <a:ext cx="5229224" cy="4340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66BC-B669-4E64-A6F4-A05A86558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6682"/>
            <a:ext cx="5457825" cy="43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– Account Branches Table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DDDCA-2E6A-4DD0-BD63-0EE1C5DC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26683"/>
            <a:ext cx="5105399" cy="4378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B21656-84F6-45D5-AE88-D258170C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6" y="2026681"/>
            <a:ext cx="5572125" cy="43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728382"/>
          </a:xfrm>
        </p:spPr>
        <p:txBody>
          <a:bodyPr/>
          <a:lstStyle/>
          <a:p>
            <a:r>
              <a:rPr lang="en-US" sz="3200" b="1" dirty="0">
                <a:cs typeface="Calibri" panose="020F0502020204030204" pitchFamily="34" charset="0"/>
              </a:rPr>
              <a:t>Inserting Data – Loans Table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096000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7BDC7-0E6D-4820-B12F-8F31DF79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64" y="2026682"/>
            <a:ext cx="6182588" cy="437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05DC8D-AF76-43B5-B3D3-EBCB1F65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6" y="2026682"/>
            <a:ext cx="4714874" cy="43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7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728382"/>
          </a:xfrm>
        </p:spPr>
        <p:txBody>
          <a:bodyPr/>
          <a:lstStyle/>
          <a:p>
            <a:r>
              <a:rPr lang="en-US" sz="3200" dirty="0"/>
              <a:t>Q)Select transactions amount &gt; $500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123825" y="3542274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2305-D81D-4FD3-8629-DC874F2F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0" y="2065983"/>
            <a:ext cx="7601540" cy="1065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FB1E4-696F-43E9-81A0-F088F3E1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0" y="3911606"/>
            <a:ext cx="10182815" cy="28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274A-594C-4EBB-B623-75E73D7D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IN" dirty="0"/>
              <a:t>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8AD8A-1C94-490B-8CE5-3D9AC70E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9250"/>
            <a:ext cx="8946541" cy="4629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case study focuses on designing and analyzing a </a:t>
            </a:r>
            <a:r>
              <a:rPr lang="en-US" b="1" dirty="0"/>
              <a:t>Simple Banking Application</a:t>
            </a:r>
            <a:r>
              <a:rPr lang="en-US" dirty="0"/>
              <a:t> using SQL.</a:t>
            </a:r>
            <a:br>
              <a:rPr lang="en-US" dirty="0"/>
            </a:br>
            <a:r>
              <a:rPr lang="en-US" dirty="0"/>
              <a:t>The objective is to understand how a real-world banking system manages its data through structured tables and relationships. The application stores essential financial and customer-related information such as: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details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Bank accounts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Transactions</a:t>
            </a:r>
            <a:r>
              <a:rPr lang="en-US" dirty="0"/>
              <a:t> (deposits &amp; withdrawals)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Branches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Account–Branch assignments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Loan information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87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1202050"/>
          </a:xfrm>
        </p:spPr>
        <p:txBody>
          <a:bodyPr/>
          <a:lstStyle/>
          <a:p>
            <a:r>
              <a:rPr lang="en-US" sz="3200" dirty="0"/>
              <a:t>Q)Accounts with Balance between 1000 and 5000 AND type Checking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123825" y="3542274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CE406-003E-4FFC-BD53-D508366F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0" y="2024101"/>
            <a:ext cx="8792165" cy="1404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AE60F-C900-487F-A3CA-E8E0DA3D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0" y="3904050"/>
            <a:ext cx="11201990" cy="27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1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661706"/>
          </a:xfrm>
        </p:spPr>
        <p:txBody>
          <a:bodyPr/>
          <a:lstStyle/>
          <a:p>
            <a:r>
              <a:rPr lang="en-US" sz="3200" dirty="0"/>
              <a:t>Q)Customers whose LastName starts with 'J'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5" y="1106869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4705350" y="1112373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799C7-C61D-4B1D-A31A-3777D189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0" y="1463732"/>
            <a:ext cx="3362915" cy="812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6207E-E402-42D5-96AD-F3ABB987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78" y="1463733"/>
            <a:ext cx="7295897" cy="12985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E8EF6D-6075-47F3-BCBC-8C1032C29FFD}"/>
              </a:ext>
            </a:extLst>
          </p:cNvPr>
          <p:cNvSpPr txBox="1">
            <a:spLocks/>
          </p:cNvSpPr>
          <p:nvPr/>
        </p:nvSpPr>
        <p:spPr>
          <a:xfrm>
            <a:off x="509839" y="2801762"/>
            <a:ext cx="11306175" cy="115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Q)</a:t>
            </a:r>
            <a:r>
              <a:rPr lang="en-IN" sz="2400" dirty="0">
                <a:effectLst/>
                <a:latin typeface="Century Gothic" panose="020B0502020202020204" pitchFamily="34" charset="0"/>
                <a:ea typeface="Courier New" panose="02070309020205020404" pitchFamily="49" charset="0"/>
                <a:cs typeface="Courier New" panose="02070309020205020404" pitchFamily="49" charset="0"/>
              </a:rPr>
              <a:t>Write a query to select AccountID and a new column AccountStatus from the Accounts table. If Balance is greater than $1000, set AccountStatus to 'Active', otherwise 'Inactive'.</a:t>
            </a:r>
          </a:p>
          <a:p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2B8A2-1B0D-4E86-9F2A-F6CD894F42F0}"/>
              </a:ext>
            </a:extLst>
          </p:cNvPr>
          <p:cNvSpPr txBox="1"/>
          <p:nvPr/>
        </p:nvSpPr>
        <p:spPr>
          <a:xfrm>
            <a:off x="53251" y="3999238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3349A-9B8C-4534-923A-EF3E8771C8A8}"/>
              </a:ext>
            </a:extLst>
          </p:cNvPr>
          <p:cNvSpPr txBox="1"/>
          <p:nvPr/>
        </p:nvSpPr>
        <p:spPr>
          <a:xfrm>
            <a:off x="4772278" y="3999238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F1E82-346A-432F-8860-5B8321C2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0" y="4481716"/>
            <a:ext cx="3448531" cy="20518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B3D3BE-B432-49CB-BA52-F151EEF6F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42" y="4272058"/>
            <a:ext cx="3853657" cy="25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1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1202050"/>
          </a:xfrm>
        </p:spPr>
        <p:txBody>
          <a:bodyPr/>
          <a:lstStyle/>
          <a:p>
            <a:r>
              <a:rPr lang="en-US" sz="3200" dirty="0"/>
              <a:t>Q) Customers with balance &gt; average balance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65735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5380036" y="1654769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6BD28-5558-4986-AB15-5FFC297D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9" y="2026681"/>
            <a:ext cx="4510462" cy="120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6B65B-1F42-4E61-BF91-8DDE4A28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691" y="2104238"/>
            <a:ext cx="1944833" cy="1225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0FA8DA-4F17-4867-A597-19B574898BC1}"/>
              </a:ext>
            </a:extLst>
          </p:cNvPr>
          <p:cNvSpPr txBox="1"/>
          <p:nvPr/>
        </p:nvSpPr>
        <p:spPr>
          <a:xfrm>
            <a:off x="5438775" y="414236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23A31-D35C-4BF1-AD01-11939E002512}"/>
              </a:ext>
            </a:extLst>
          </p:cNvPr>
          <p:cNvSpPr txBox="1"/>
          <p:nvPr/>
        </p:nvSpPr>
        <p:spPr>
          <a:xfrm>
            <a:off x="123826" y="414236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3822D5-F062-403A-835E-A88F60C6BD04}"/>
              </a:ext>
            </a:extLst>
          </p:cNvPr>
          <p:cNvSpPr txBox="1">
            <a:spLocks/>
          </p:cNvSpPr>
          <p:nvPr/>
        </p:nvSpPr>
        <p:spPr>
          <a:xfrm>
            <a:off x="569911" y="3527868"/>
            <a:ext cx="8983664" cy="684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Q) Total balance per AccountType</a:t>
            </a:r>
            <a:endParaRPr lang="en-IN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B18230-065B-4CAA-9CC0-15ED771C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9" y="4708922"/>
            <a:ext cx="4272335" cy="1432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6C2DF4-3ECF-4C7C-BF72-37BC866F0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5" y="4729918"/>
            <a:ext cx="3800475" cy="16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8983664" cy="705682"/>
          </a:xfrm>
        </p:spPr>
        <p:txBody>
          <a:bodyPr/>
          <a:lstStyle/>
          <a:p>
            <a:r>
              <a:rPr lang="en-US" sz="3200" dirty="0"/>
              <a:t>Q) Customers with more than 2 accounts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23826" y="1232417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5419725" y="1188112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FA8DA-4F17-4867-A597-19B574898BC1}"/>
              </a:ext>
            </a:extLst>
          </p:cNvPr>
          <p:cNvSpPr txBox="1"/>
          <p:nvPr/>
        </p:nvSpPr>
        <p:spPr>
          <a:xfrm>
            <a:off x="5419725" y="4133554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23A31-D35C-4BF1-AD01-11939E002512}"/>
              </a:ext>
            </a:extLst>
          </p:cNvPr>
          <p:cNvSpPr txBox="1"/>
          <p:nvPr/>
        </p:nvSpPr>
        <p:spPr>
          <a:xfrm>
            <a:off x="123826" y="414236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3822D5-F062-403A-835E-A88F60C6BD04}"/>
              </a:ext>
            </a:extLst>
          </p:cNvPr>
          <p:cNvSpPr txBox="1">
            <a:spLocks/>
          </p:cNvSpPr>
          <p:nvPr/>
        </p:nvSpPr>
        <p:spPr>
          <a:xfrm>
            <a:off x="569911" y="3527868"/>
            <a:ext cx="8983664" cy="684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Q) Top 5 highest loan amounts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61D35-70A8-4C06-A81A-51FED058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6" y="1722343"/>
            <a:ext cx="4534533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E3019D-A559-4E31-9FA4-5BAEDD03B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62" y="1722343"/>
            <a:ext cx="2819399" cy="1033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5646F7-B964-4763-AE43-E2BE8F54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76" y="4872969"/>
            <a:ext cx="3437424" cy="1134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E6A4C6-8B2B-43D4-A2A6-A1DFD91D9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9" y="4871542"/>
            <a:ext cx="608732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383714" cy="966506"/>
          </a:xfrm>
        </p:spPr>
        <p:txBody>
          <a:bodyPr/>
          <a:lstStyle/>
          <a:p>
            <a:r>
              <a:rPr lang="en-US" sz="3200" dirty="0"/>
              <a:t>Q) Join Transactions with Accounts to get a list of all transactions.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31762" y="1914951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5534024" y="1914951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47301-AAE5-40F4-8012-4E7AE9AA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7" y="2414402"/>
            <a:ext cx="4778284" cy="3748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A96D0-04A9-4800-BA42-210433EA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82" y="2414402"/>
            <a:ext cx="5167618" cy="37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745664" cy="1462232"/>
          </a:xfrm>
        </p:spPr>
        <p:txBody>
          <a:bodyPr/>
          <a:lstStyle/>
          <a:p>
            <a:r>
              <a:rPr lang="en-US" sz="3200" dirty="0"/>
              <a:t>Q) list of all Accounts and any associated Transactions. Include accounts that might not have any transactions.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50812" y="2309482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5518943" y="2124816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146D2-0CA4-477F-84EF-49D3903F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63" y="2896459"/>
            <a:ext cx="4891437" cy="3209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CB29E-6442-4280-8918-1E0DCC81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49" y="2637472"/>
            <a:ext cx="4891437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63" y="452719"/>
            <a:ext cx="10863612" cy="1528773"/>
          </a:xfrm>
        </p:spPr>
        <p:txBody>
          <a:bodyPr/>
          <a:lstStyle/>
          <a:p>
            <a:r>
              <a:rPr lang="en-US" sz="3200" dirty="0"/>
              <a:t>Q) The total number of accounts for each branch. Use an INNER JOIN between AccountBranches and Branches, and group by BranchID.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141287" y="2205282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5518943" y="2219239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AEADB-1C8C-4779-83B1-A9F9F09A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64" y="2798404"/>
            <a:ext cx="4891438" cy="339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FC51C-507F-4C70-B6A6-227ED253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92" y="2798404"/>
            <a:ext cx="3815558" cy="3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61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63" y="452719"/>
            <a:ext cx="10863612" cy="1528773"/>
          </a:xfrm>
        </p:spPr>
        <p:txBody>
          <a:bodyPr/>
          <a:lstStyle/>
          <a:p>
            <a:r>
              <a:rPr lang="en-US" sz="3200" dirty="0"/>
              <a:t>Q) Find all Branches that manage accounts with a total balance of more than $100,000. Use a subquery in the WHERE clause to find these BranchIDs.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207962" y="2403905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185693" y="2428703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4891D-E778-465D-843D-ABDA9FBD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63" y="2845746"/>
            <a:ext cx="5491512" cy="3559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08CBD-D3F2-4E1B-808E-36759D9C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691" y="3429000"/>
            <a:ext cx="2381309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69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899-F45E-45CF-98B1-DF198F38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63" y="452719"/>
            <a:ext cx="10863612" cy="1528773"/>
          </a:xfrm>
        </p:spPr>
        <p:txBody>
          <a:bodyPr/>
          <a:lstStyle/>
          <a:p>
            <a:r>
              <a:rPr lang="en-US" sz="3200" dirty="0"/>
              <a:t>Q) List FirstName, LastName, AccountID, and TransactionDate for all transactions.Use INNER JOIN and LEFT JOIN as necessary to get all required details.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207DD-14A1-45C8-9C07-15693EDDD1E0}"/>
              </a:ext>
            </a:extLst>
          </p:cNvPr>
          <p:cNvSpPr txBox="1"/>
          <p:nvPr/>
        </p:nvSpPr>
        <p:spPr>
          <a:xfrm>
            <a:off x="207962" y="2403905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5831-DF75-407E-832B-F2E772A8B435}"/>
              </a:ext>
            </a:extLst>
          </p:cNvPr>
          <p:cNvSpPr txBox="1"/>
          <p:nvPr/>
        </p:nvSpPr>
        <p:spPr>
          <a:xfrm>
            <a:off x="6185693" y="2428703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C7E9-8E79-49B0-BA33-91828D0A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0" y="2854968"/>
            <a:ext cx="4954930" cy="3364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38338-9289-415A-A6FD-7B282428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357" y="2798035"/>
            <a:ext cx="4191585" cy="38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A329-23FC-424F-B212-A62D2906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THE CASE STUDY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A316-1069-4203-B485-C7654C9D5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This case study aims to achieve the following objectives: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Understand the structure of a banking database</a:t>
            </a:r>
          </a:p>
          <a:p>
            <a:r>
              <a:rPr lang="en-US" sz="2200" dirty="0"/>
              <a:t>Create tables with correct relationships and constraints</a:t>
            </a:r>
          </a:p>
          <a:p>
            <a:r>
              <a:rPr lang="en-US" sz="2200" dirty="0"/>
              <a:t>Populate the database with meaningful sample data</a:t>
            </a:r>
          </a:p>
          <a:p>
            <a:r>
              <a:rPr lang="en-US" sz="2200" dirty="0"/>
              <a:t>Write SQL queries to extract, filter, transform, and analyze data</a:t>
            </a:r>
          </a:p>
          <a:p>
            <a:r>
              <a:rPr lang="en-US" sz="2200" dirty="0"/>
              <a:t>Perform joins and aggregations for deeper insights</a:t>
            </a:r>
          </a:p>
          <a:p>
            <a:r>
              <a:rPr lang="en-US" sz="2200" dirty="0"/>
              <a:t>Work with subqueries and conditional logic</a:t>
            </a:r>
          </a:p>
          <a:p>
            <a:r>
              <a:rPr lang="en-US" sz="2200" dirty="0"/>
              <a:t>Practice real industry-style SQL problem solving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17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3B11-7953-4299-8F39-DF0CF782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3D00E-06E6-4489-A1C2-814DAFCB5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90676"/>
            <a:ext cx="8946541" cy="465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Simple Banking Application consists of six major components: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Customers</a:t>
            </a:r>
            <a:r>
              <a:rPr lang="en-US" dirty="0"/>
              <a:t> – stores personal information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Accounts</a:t>
            </a:r>
            <a:r>
              <a:rPr lang="en-US" dirty="0"/>
              <a:t> – maintains account type &amp; balance details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Transactions</a:t>
            </a:r>
            <a:r>
              <a:rPr lang="en-US" dirty="0"/>
              <a:t> – logs deposits and withdrawals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Branches</a:t>
            </a:r>
            <a:r>
              <a:rPr lang="en-US" dirty="0"/>
              <a:t> – represents the bank’s physical locations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Account Branches</a:t>
            </a:r>
            <a:r>
              <a:rPr lang="en-US" dirty="0"/>
              <a:t> – maps accounts to branches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Loans</a:t>
            </a:r>
            <a:r>
              <a:rPr lang="en-US" dirty="0"/>
              <a:t> – tracks loan details for each customer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entities work together to create a functional relational banking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63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92A2-D7DD-4B5D-AD09-5642CF2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SCHEMA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7B54-B499-4F9A-9E87-D2238C1C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57350"/>
            <a:ext cx="8946541" cy="4829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banking system is designed using a relational database model. It includes six interconnected tables that manage customer information, accounts, transactions, branches, account–branch mappings, and loans.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Key Tables: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Customers:</a:t>
            </a:r>
            <a:r>
              <a:rPr lang="en-US" dirty="0"/>
              <a:t> Stores personal and contact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Accounts:</a:t>
            </a:r>
            <a:r>
              <a:rPr lang="en-US" dirty="0"/>
              <a:t> Contains account type and balance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Transactions:</a:t>
            </a:r>
            <a:r>
              <a:rPr lang="en-US" dirty="0"/>
              <a:t> Logs deposits and withdrawals for each account.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Branches:</a:t>
            </a:r>
            <a:r>
              <a:rPr lang="en-US" dirty="0"/>
              <a:t> Represents different bank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Account Branches:</a:t>
            </a:r>
            <a:r>
              <a:rPr lang="en-US" dirty="0"/>
              <a:t> Links accounts to the branch where they are managed.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Loans:</a:t>
            </a:r>
            <a:r>
              <a:rPr lang="en-US" dirty="0"/>
              <a:t> Stores loan data such as amount, interest rate, and duration.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4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540A-2C35-4CD8-B8C6-C62BA20B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BEC21-CBDA-45BE-B404-042BB7E00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1333500"/>
            <a:ext cx="8782049" cy="531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112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EA56-29CE-41FA-B11C-1F338EDD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43000"/>
            <a:ext cx="5092906" cy="685800"/>
          </a:xfrm>
        </p:spPr>
        <p:txBody>
          <a:bodyPr/>
          <a:lstStyle/>
          <a:p>
            <a:r>
              <a:rPr lang="en-IN" b="1" dirty="0"/>
              <a:t>CUSTOMERS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8489-33A5-4D3B-8CC1-CA362BBA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828798"/>
            <a:ext cx="5084979" cy="4429127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The </a:t>
            </a:r>
            <a:r>
              <a:rPr lang="en-US" sz="6400" b="1" dirty="0"/>
              <a:t>Customers</a:t>
            </a:r>
            <a:r>
              <a:rPr lang="en-US" sz="6400" dirty="0"/>
              <a:t> table stores basic personal and contact information for all customers.</a:t>
            </a:r>
          </a:p>
          <a:p>
            <a:endParaRPr lang="en-US" sz="6400" dirty="0"/>
          </a:p>
          <a:p>
            <a:r>
              <a:rPr lang="en-US" sz="6400" b="1" dirty="0"/>
              <a:t>Attributes:</a:t>
            </a:r>
            <a:endParaRPr lang="en-US" sz="6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CustomerID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FirstName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LastName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Email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Phone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dirty="0"/>
              <a:t> AccountCreationDate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6400" dirty="0"/>
          </a:p>
          <a:p>
            <a:r>
              <a:rPr lang="en-US" sz="6400" b="1" dirty="0"/>
              <a:t>Purpose:</a:t>
            </a:r>
            <a:br>
              <a:rPr lang="en-US" sz="6400" dirty="0"/>
            </a:br>
            <a:r>
              <a:rPr lang="en-US" sz="6400" dirty="0"/>
              <a:t>Used to identify customers and maintain their basic details for account and loan management.</a:t>
            </a:r>
          </a:p>
          <a:p>
            <a:endParaRPr lang="en-I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AA9D8A9-C900-469D-A190-109184CCD2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63" r="1263"/>
          <a:stretch/>
        </p:blipFill>
        <p:spPr>
          <a:xfrm>
            <a:off x="6915150" y="1419225"/>
            <a:ext cx="4400550" cy="48387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7892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EA56-29CE-41FA-B11C-1F338EDD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43000"/>
            <a:ext cx="5092906" cy="685800"/>
          </a:xfrm>
        </p:spPr>
        <p:txBody>
          <a:bodyPr/>
          <a:lstStyle/>
          <a:p>
            <a:r>
              <a:rPr lang="en-IN" b="1" dirty="0"/>
              <a:t>ACCOUNTS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8489-33A5-4D3B-8CC1-CA362BBA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1828798"/>
            <a:ext cx="4941046" cy="4629151"/>
          </a:xfrm>
        </p:spPr>
        <p:txBody>
          <a:bodyPr>
            <a:norm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Accounts</a:t>
            </a:r>
            <a:r>
              <a:rPr lang="en-US" sz="1600" dirty="0"/>
              <a:t> table maintains information about all bank accounts belonging to customers.</a:t>
            </a:r>
          </a:p>
          <a:p>
            <a:endParaRPr lang="en-US" sz="1600" dirty="0"/>
          </a:p>
          <a:p>
            <a:r>
              <a:rPr lang="en-US" sz="1600" b="1" dirty="0"/>
              <a:t>Attributes: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AccountID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CustomerID (Foreign Key →   Customers.CustomerID)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AccountType (Checking/Savings)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Balance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Stores balance and account-type information for executing financial queries and linking with transactions.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FD2F1-7F4C-42D4-8B19-0FDCF54E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61" y="1952622"/>
            <a:ext cx="4941046" cy="39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0DF-84C4-4EA9-A8D1-C225D36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47750"/>
            <a:ext cx="5092906" cy="60959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TRANSACTIONS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41F0F-4F56-4A98-A4BA-9B0F51D0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866" y="1781174"/>
            <a:ext cx="5084979" cy="4667250"/>
          </a:xfrm>
        </p:spPr>
        <p:txBody>
          <a:bodyPr>
            <a:no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Transactions</a:t>
            </a:r>
            <a:r>
              <a:rPr lang="en-US" sz="1600" dirty="0"/>
              <a:t> table stores all actions performed on accounts, such as deposits and withdrawals.</a:t>
            </a:r>
          </a:p>
          <a:p>
            <a:endParaRPr lang="en-US" sz="1600" dirty="0"/>
          </a:p>
          <a:p>
            <a:r>
              <a:rPr lang="en-US" sz="1600" b="1" dirty="0"/>
              <a:t>Attributes: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TransactionID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AccountID (Foreign Key → Accounts.AccountID)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TransactionDate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Amount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TransactionType (Deposit/Withdrawal)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Helps track account activities and analyze customer spending or deposit patterns.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953BB-E3C4-40EA-A4B8-BD58D1B3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53" y="1871442"/>
            <a:ext cx="5301122" cy="41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1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271</TotalTime>
  <Words>910</Words>
  <Application>Microsoft Office PowerPoint</Application>
  <PresentationFormat>Widescreen</PresentationFormat>
  <Paragraphs>162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PowerPoint Presentation</vt:lpstr>
      <vt:lpstr>INTRODUCTION</vt:lpstr>
      <vt:lpstr>OBJECTIVES OF THE CASE STUDY</vt:lpstr>
      <vt:lpstr>SYSTEM OVERVIEW</vt:lpstr>
      <vt:lpstr>DATABASE SCHEMA OVERVIEW</vt:lpstr>
      <vt:lpstr>ER DIAGRAM</vt:lpstr>
      <vt:lpstr>CUSTOMERS TABLE</vt:lpstr>
      <vt:lpstr>ACCOUNTS TABLE</vt:lpstr>
      <vt:lpstr>TRANSACTIONS TABLE</vt:lpstr>
      <vt:lpstr>BRANCHES TABLE</vt:lpstr>
      <vt:lpstr>ACCOUNTBRANCHES TABLE</vt:lpstr>
      <vt:lpstr>LOANS TABLE</vt:lpstr>
      <vt:lpstr>Inserting Data – Customers Table</vt:lpstr>
      <vt:lpstr>Inserting Data – Accounts Table</vt:lpstr>
      <vt:lpstr>Inserting Data - Transactions Table</vt:lpstr>
      <vt:lpstr>Inserting Data – Branches Table</vt:lpstr>
      <vt:lpstr>Inserting Data – Account Branches Table</vt:lpstr>
      <vt:lpstr>Inserting Data – Loans Table</vt:lpstr>
      <vt:lpstr>Q)Select transactions amount &gt; $500</vt:lpstr>
      <vt:lpstr>Q)Accounts with Balance between 1000 and 5000 AND type Checking</vt:lpstr>
      <vt:lpstr>Q)Customers whose LastName starts with 'J'</vt:lpstr>
      <vt:lpstr>Q) Customers with balance &gt; average balance</vt:lpstr>
      <vt:lpstr>Q) Customers with more than 2 accounts</vt:lpstr>
      <vt:lpstr>Q) Join Transactions with Accounts to get a list of all transactions.</vt:lpstr>
      <vt:lpstr>Q) list of all Accounts and any associated Transactions. Include accounts that might not have any transactions.</vt:lpstr>
      <vt:lpstr>Q) The total number of accounts for each branch. Use an INNER JOIN between AccountBranches and Branches, and group by BranchID.</vt:lpstr>
      <vt:lpstr>Q) Find all Branches that manage accounts with a total balance of more than $100,000. Use a subquery in the WHERE clause to find these BranchIDs.</vt:lpstr>
      <vt:lpstr>Q) List FirstName, LastName, AccountID, and TransactionDate for all transactions.Use INNER JOIN and LEFT JOIN as necessary to get all required details.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Banking Application – SQL Case Study </dc:title>
  <dc:creator>shubh</dc:creator>
  <cp:lastModifiedBy>shubh</cp:lastModifiedBy>
  <cp:revision>9</cp:revision>
  <dcterms:created xsi:type="dcterms:W3CDTF">2025-11-18T19:38:19Z</dcterms:created>
  <dcterms:modified xsi:type="dcterms:W3CDTF">2025-11-21T10:36:23Z</dcterms:modified>
</cp:coreProperties>
</file>